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3"/>
    <p:sldId id="257" r:id="rId4"/>
    <p:sldId id="258" r:id="rId5"/>
    <p:sldId id="265" r:id="rId6"/>
    <p:sldId id="259" r:id="rId8"/>
    <p:sldId id="275" r:id="rId9"/>
    <p:sldId id="263" r:id="rId10"/>
    <p:sldId id="268" r:id="rId11"/>
    <p:sldId id="273" r:id="rId12"/>
    <p:sldId id="262" r:id="rId1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7A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0" d="100"/>
          <a:sy n="90" d="100"/>
        </p:scale>
        <p:origin x="-480" y="-96"/>
      </p:cViewPr>
      <p:guideLst>
        <p:guide orient="horz" pos="215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2052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幻灯片图像占位符 1"/>
          <p:cNvSpPr>
            <a:spLocks noGrp="1" noRot="1"/>
          </p:cNvSpPr>
          <p:nvPr>
            <p:ph type="sldImg"/>
          </p:nvPr>
        </p:nvSpPr>
        <p:spPr>
          <a:ln/>
        </p:spPr>
      </p:sp>
      <p:sp>
        <p:nvSpPr>
          <p:cNvPr id="7170" name="文本占位符 2"/>
          <p:cNvSpPr>
            <a:spLocks noGrp="1"/>
          </p:cNvSpPr>
          <p:nvPr>
            <p:ph type="body"/>
          </p:nvPr>
        </p:nvSpPr>
        <p:spPr>
          <a:ln/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文本框 1"/>
          <p:cNvSpPr txBox="1"/>
          <p:nvPr/>
        </p:nvSpPr>
        <p:spPr>
          <a:xfrm>
            <a:off x="838200" y="1477963"/>
            <a:ext cx="6970713" cy="332263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en-US" sz="6000" b="1">
                <a:solidFill>
                  <a:srgbClr val="477A5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口语交际</a:t>
            </a:r>
            <a:endParaRPr lang="zh-CN" altLang="en-US" sz="6000" b="1">
              <a:solidFill>
                <a:srgbClr val="477A5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6000" b="1">
                <a:solidFill>
                  <a:srgbClr val="477A56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安  慰</a:t>
            </a:r>
            <a:endParaRPr lang="zh-CN" altLang="en-US" sz="6000" b="1">
              <a:solidFill>
                <a:srgbClr val="477A5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6000" b="1">
              <a:solidFill>
                <a:srgbClr val="477A56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直角三角形 1"/>
          <p:cNvSpPr/>
          <p:nvPr/>
        </p:nvSpPr>
        <p:spPr>
          <a:xfrm rot="16200000">
            <a:off x="1578769" y="-707231"/>
            <a:ext cx="6208713" cy="8648700"/>
          </a:xfrm>
          <a:prstGeom prst="rtTriangle">
            <a:avLst/>
          </a:prstGeom>
          <a:solidFill>
            <a:srgbClr val="0070C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4337" name="标题 1"/>
          <p:cNvSpPr>
            <a:spLocks noGrp="1"/>
          </p:cNvSpPr>
          <p:nvPr>
            <p:ph type="title"/>
          </p:nvPr>
        </p:nvSpPr>
        <p:spPr>
          <a:xfrm>
            <a:off x="215900" y="1625600"/>
            <a:ext cx="5886450" cy="1143000"/>
          </a:xfrm>
        </p:spPr>
        <p:txBody>
          <a:bodyPr anchor="ctr"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6600" b="1" i="0" u="none" strike="noStrike" kern="1200" cap="none" spc="0" normalizeH="0" baseline="0" noProof="1">
                <a:solidFill>
                  <a:srgbClr val="162477"/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rPr>
              <a:t>谢谢</a:t>
            </a:r>
            <a:r>
              <a:rPr kumimoji="0" lang="zh-CN" altLang="zh-CN" sz="6600" b="1" i="0" u="none" strike="noStrike" kern="1200" cap="none" spc="0" normalizeH="0" baseline="0" noProof="1">
                <a:solidFill>
                  <a:schemeClr val="accent5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j-cs"/>
              </a:rPr>
              <a:t>观看</a:t>
            </a:r>
            <a:endParaRPr kumimoji="0" lang="zh-CN" altLang="zh-CN" sz="6600" b="1" i="0" u="none" strike="noStrike" kern="1200" cap="none" spc="0" normalizeH="0" baseline="0" noProof="1">
              <a:solidFill>
                <a:schemeClr val="accent5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j-cs"/>
            </a:endParaRPr>
          </a:p>
        </p:txBody>
      </p:sp>
      <p:pic>
        <p:nvPicPr>
          <p:cNvPr id="13315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1763" y="3924300"/>
            <a:ext cx="8875712" cy="2797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内容占位符 2"/>
          <p:cNvSpPr>
            <a:spLocks noGrp="1"/>
          </p:cNvSpPr>
          <p:nvPr>
            <p:ph idx="1"/>
          </p:nvPr>
        </p:nvSpPr>
        <p:spPr>
          <a:xfrm>
            <a:off x="252413" y="1846263"/>
            <a:ext cx="8229600" cy="4525962"/>
          </a:xfrm>
          <a:noFill/>
          <a:ln>
            <a:noFill/>
          </a:ln>
        </p:spPr>
        <p:txBody>
          <a:bodyPr lIns="91440" tIns="45720" rIns="91440" bIns="45720" anchor="t" anchorCtr="0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800">
                <a:latin typeface="宋体" panose="02010600030101010101" pitchFamily="2" charset="-122"/>
              </a:rPr>
              <a:t>    </a:t>
            </a:r>
            <a:r>
              <a:rPr lang="zh-CN" altLang="zh-CN" sz="2800">
                <a:latin typeface="宋体" panose="02010600030101010101" pitchFamily="2" charset="-122"/>
              </a:rPr>
              <a:t>1.让学生懂得在别人遇到不顺心的事时能主动安稳，学会说安慰别人的话；学会倾听，有交际的自信心，说话时态度自然大方。</a:t>
            </a:r>
            <a:endParaRPr lang="zh-CN" altLang="zh-CN" sz="2800">
              <a:latin typeface="宋体" panose="02010600030101010101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800">
                <a:latin typeface="宋体" panose="02010600030101010101" pitchFamily="2" charset="-122"/>
              </a:rPr>
              <a:t>    2.联系自己的生活实际，体会关爱他人、帮助他人的快乐，同时锻炼表达能力和人际交往能力。</a:t>
            </a:r>
            <a:endParaRPr lang="zh-CN" altLang="zh-CN" sz="2800">
              <a:latin typeface="宋体" panose="02010600030101010101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800">
                <a:latin typeface="宋体" panose="02010600030101010101" pitchFamily="2" charset="-122"/>
              </a:rPr>
              <a:t>    3.通过模拟生活场景、分角色对话，帮助学生提高口语交际能力，感受人间真情，倡导乐于助人的社会风尚。 </a:t>
            </a:r>
            <a:endParaRPr lang="zh-CN" altLang="zh-CN" sz="2800">
              <a:latin typeface="宋体" panose="02010600030101010101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46088" y="1077913"/>
            <a:ext cx="2679700" cy="655638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4099" name="文本框 9"/>
          <p:cNvSpPr txBox="1"/>
          <p:nvPr/>
        </p:nvSpPr>
        <p:spPr>
          <a:xfrm>
            <a:off x="1204913" y="1112838"/>
            <a:ext cx="1920875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3200" b="1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学习目标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100" name="图片 10" descr="目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6088" y="1077913"/>
            <a:ext cx="655637" cy="6556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charRg st="0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1">
                                            <p:txEl>
                                              <p:charRg st="0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1">
                                            <p:txEl>
                                              <p:charRg st="0" end="6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charRg st="62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1">
                                            <p:txEl>
                                              <p:charRg st="62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1">
                                            <p:txEl>
                                              <p:charRg st="62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charRg st="110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1">
                                            <p:txEl>
                                              <p:charRg st="110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1">
                                            <p:txEl>
                                              <p:charRg st="110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内容占位符 2"/>
          <p:cNvSpPr>
            <a:spLocks noGrp="1"/>
          </p:cNvSpPr>
          <p:nvPr>
            <p:ph idx="1"/>
          </p:nvPr>
        </p:nvSpPr>
        <p:spPr>
          <a:xfrm>
            <a:off x="358775" y="1978025"/>
            <a:ext cx="8426450" cy="3830638"/>
          </a:xfrm>
          <a:noFill/>
          <a:ln>
            <a:noFill/>
          </a:ln>
        </p:spPr>
        <p:txBody>
          <a:bodyPr lIns="91440" tIns="45720" rIns="91440" bIns="45720" anchor="t" anchorCtr="0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800">
                <a:latin typeface="宋体" panose="02010600030101010101" pitchFamily="2" charset="-122"/>
              </a:rPr>
              <a:t>    </a:t>
            </a:r>
            <a:r>
              <a:rPr lang="zh-CN" altLang="zh-CN" sz="2800">
                <a:latin typeface="宋体" panose="02010600030101010101" pitchFamily="2" charset="-122"/>
              </a:rPr>
              <a:t>本次口语交际的话题是安慰。　</a:t>
            </a:r>
            <a:endParaRPr lang="zh-CN" altLang="zh-CN" sz="2800">
              <a:latin typeface="宋体" panose="02010600030101010101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800">
                <a:latin typeface="宋体" panose="02010600030101010101" pitchFamily="2" charset="-122"/>
              </a:rPr>
              <a:t>    生活中，一个人难免会遇到不顺心的事，心里会很难过。此时，如果有人安慰一下，心情肯定会好一些。这节课我们就谈一谈如何安慰他人。</a:t>
            </a:r>
            <a:endParaRPr lang="zh-CN" altLang="zh-CN" sz="2800">
              <a:latin typeface="宋体" panose="02010600030101010101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800">
                <a:latin typeface="宋体" panose="02010600030101010101" pitchFamily="2" charset="-122"/>
              </a:rPr>
              <a:t>    1.回顾往事，想一想你遇到过哪些令自己感到委屈、伤心或焦虑的事呢?说一说别人是怎样安慰你的？当你受到安慰后有什么变化？</a:t>
            </a:r>
            <a:endParaRPr lang="zh-CN" altLang="zh-CN" sz="2800">
              <a:latin typeface="宋体" panose="02010600030101010101" pitchFamily="2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46088" y="1004888"/>
            <a:ext cx="2679700" cy="655638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5123" name="文本框 9"/>
          <p:cNvSpPr txBox="1"/>
          <p:nvPr/>
        </p:nvSpPr>
        <p:spPr>
          <a:xfrm>
            <a:off x="1174750" y="1049338"/>
            <a:ext cx="1920875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3200" b="1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交际指导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5124" name="内容占位符 1" descr="名师辅导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6088" y="925513"/>
            <a:ext cx="728662" cy="8080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charRg st="19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5">
                                            <p:txEl>
                                              <p:charRg st="19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5">
                                            <p:txEl>
                                              <p:charRg st="19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charRg st="86" end="1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5">
                                            <p:txEl>
                                              <p:charRg st="86" end="1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5">
                                            <p:txEl>
                                              <p:charRg st="86" end="15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内容占位符 2"/>
          <p:cNvSpPr>
            <a:spLocks noGrp="1"/>
          </p:cNvSpPr>
          <p:nvPr>
            <p:ph idx="1"/>
          </p:nvPr>
        </p:nvSpPr>
        <p:spPr>
          <a:xfrm>
            <a:off x="457200" y="1379538"/>
            <a:ext cx="8229600" cy="4525962"/>
          </a:xfrm>
          <a:noFill/>
          <a:ln>
            <a:noFill/>
          </a:ln>
        </p:spPr>
        <p:txBody>
          <a:bodyPr lIns="91440" tIns="45720" rIns="91440" bIns="45720" anchor="t" anchorCtr="0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800">
                <a:latin typeface="宋体" panose="02010600030101010101" pitchFamily="2" charset="-122"/>
              </a:rPr>
              <a:t>    </a:t>
            </a:r>
            <a:r>
              <a:rPr lang="zh-CN" altLang="zh-CN" sz="2800">
                <a:latin typeface="宋体" panose="02010600030101010101" pitchFamily="2" charset="-122"/>
              </a:rPr>
              <a:t>2.小组评议，互相评价。评价要点有三：能具体有条理地说一说自己感到委屈、伤心或焦虑的事情；能说清别人是如何安慰自己的；能谈谈自己被安慰后的变化。</a:t>
            </a:r>
            <a:endParaRPr lang="zh-CN" altLang="zh-CN" sz="2800">
              <a:latin typeface="宋体" panose="02010600030101010101" pitchFamily="2" charset="-122"/>
            </a:endParaRPr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800">
                <a:latin typeface="宋体" panose="02010600030101010101" pitchFamily="2" charset="-122"/>
              </a:rPr>
              <a:t>    3.全班交流、倾听、评议。归纳出安慰别人的方法。</a:t>
            </a:r>
            <a:endParaRPr lang="zh-CN" altLang="zh-CN" sz="280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圆角矩形 7"/>
          <p:cNvSpPr/>
          <p:nvPr/>
        </p:nvSpPr>
        <p:spPr>
          <a:xfrm>
            <a:off x="446088" y="1004888"/>
            <a:ext cx="2679700" cy="655638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8194" name="文本框 9"/>
          <p:cNvSpPr txBox="1"/>
          <p:nvPr/>
        </p:nvSpPr>
        <p:spPr>
          <a:xfrm>
            <a:off x="1174750" y="1049338"/>
            <a:ext cx="1920875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3200" b="1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交际示例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8195" name="内容占位符 1" descr="交流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03213" y="835025"/>
            <a:ext cx="969962" cy="969963"/>
          </a:xfrm>
          <a:noFill/>
          <a:ln>
            <a:noFill/>
          </a:ln>
        </p:spPr>
      </p:pic>
      <p:sp>
        <p:nvSpPr>
          <p:cNvPr id="8196" name="文本框 1"/>
          <p:cNvSpPr txBox="1"/>
          <p:nvPr/>
        </p:nvSpPr>
        <p:spPr>
          <a:xfrm>
            <a:off x="617538" y="2114550"/>
            <a:ext cx="7907337" cy="323373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ts val="3500"/>
              </a:lnSpc>
            </a:pPr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</a:rPr>
              <a:t> </a:t>
            </a:r>
            <a:r>
              <a:rPr lang="en-US" altLang="zh-CN" sz="2400" b="1">
                <a:latin typeface="华文楷体" panose="02010600040101010101" charset="-122"/>
                <a:ea typeface="华文楷体" panose="02010600040101010101" charset="-122"/>
              </a:rPr>
              <a:t>   </a:t>
            </a:r>
            <a:r>
              <a:rPr lang="zh-CN" altLang="zh-CN" sz="2400" b="1">
                <a:latin typeface="华文楷体" panose="02010600040101010101" charset="-122"/>
                <a:ea typeface="华文楷体" panose="02010600040101010101" charset="-122"/>
              </a:rPr>
              <a:t>示例一：</a:t>
            </a:r>
            <a:r>
              <a:rPr lang="zh-CN" altLang="zh-CN" sz="2400">
                <a:latin typeface="华文楷体" panose="02010600040101010101" charset="-122"/>
                <a:ea typeface="华文楷体" panose="02010600040101010101" charset="-122"/>
              </a:rPr>
              <a:t>大家好，我先来说说。在运动会4×100米接力赛中，我摔倒了，我班在这个项目上没有取得名次。我很是自责，觉得都怪我，要是我没有摔倒就好了。班主任安慰我：“你已经尽力了，虽然摔跤了，但不要怪自己。你为集体吃了苦头，我还要代表全班感谢你呢。”我心情开始变得好起来。</a:t>
            </a:r>
            <a:endParaRPr lang="zh-CN" altLang="zh-CN" sz="2400"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lnSpc>
                <a:spcPts val="3500"/>
              </a:lnSpc>
            </a:pPr>
            <a:r>
              <a:rPr lang="zh-CN" altLang="zh-CN" sz="2400">
                <a:latin typeface="华文楷体" panose="02010600040101010101" charset="-122"/>
                <a:ea typeface="华文楷体" panose="02010600040101010101" charset="-122"/>
              </a:rPr>
              <a:t>    </a:t>
            </a:r>
            <a:endParaRPr lang="zh-CN" altLang="zh-CN" sz="2400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文本框 1"/>
          <p:cNvSpPr txBox="1"/>
          <p:nvPr/>
        </p:nvSpPr>
        <p:spPr>
          <a:xfrm>
            <a:off x="619125" y="1624013"/>
            <a:ext cx="7907338" cy="2335212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lnSpc>
                <a:spcPts val="3500"/>
              </a:lnSpc>
            </a:pPr>
            <a:r>
              <a:rPr lang="en-US" altLang="zh-CN" sz="2400">
                <a:latin typeface="华文楷体" panose="02010600040101010101" charset="-122"/>
                <a:ea typeface="华文楷体" panose="02010600040101010101" charset="-122"/>
              </a:rPr>
              <a:t>   </a:t>
            </a:r>
            <a:r>
              <a:rPr lang="zh-CN" altLang="zh-CN" sz="2400" b="1">
                <a:latin typeface="华文楷体" panose="02010600040101010101" charset="-122"/>
                <a:ea typeface="华文楷体" panose="02010600040101010101" charset="-122"/>
              </a:rPr>
              <a:t>  示例二：</a:t>
            </a:r>
            <a:r>
              <a:rPr lang="zh-CN" altLang="zh-CN" sz="2400">
                <a:latin typeface="华文楷体" panose="02010600040101010101" charset="-122"/>
                <a:ea typeface="华文楷体" panose="02010600040101010101" charset="-122"/>
              </a:rPr>
              <a:t>我的家要搬到另外一个城市，马上就要离开自己的好朋友。我不想搬走，不想离开好朋友们。好朋友小红安慰我：“小丽，我很理解你的心情。可是父母工作更重要， 你随父母去吧，假期我去找你玩。”我听后感到很温暖。</a:t>
            </a:r>
            <a:endParaRPr lang="zh-CN" altLang="zh-CN" sz="2400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内容占位符 2"/>
          <p:cNvSpPr>
            <a:spLocks noGrp="1"/>
          </p:cNvSpPr>
          <p:nvPr>
            <p:ph idx="1"/>
          </p:nvPr>
        </p:nvSpPr>
        <p:spPr>
          <a:xfrm>
            <a:off x="457200" y="1165225"/>
            <a:ext cx="8229600" cy="4525963"/>
          </a:xfrm>
          <a:noFill/>
          <a:ln>
            <a:noFill/>
          </a:ln>
        </p:spPr>
        <p:txBody>
          <a:bodyPr lIns="91440" tIns="45720" rIns="91440" bIns="45720" anchor="t" anchorCtr="0"/>
          <a:p>
            <a:pPr marL="0" indent="60960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b="1">
                <a:latin typeface="华文楷体" panose="02010600040101010101" charset="-122"/>
                <a:ea typeface="华文楷体" panose="02010600040101010101" charset="-122"/>
                <a:sym typeface="宋体" panose="02010600030101010101" pitchFamily="2" charset="-122"/>
              </a:rPr>
              <a:t>示例三：</a:t>
            </a:r>
            <a:r>
              <a:rPr lang="zh-CN" altLang="zh-CN" sz="2400">
                <a:latin typeface="华文楷体" panose="02010600040101010101" charset="-122"/>
                <a:ea typeface="华文楷体" panose="02010600040101010101" charset="-122"/>
                <a:sym typeface="宋体" panose="02010600030101010101" pitchFamily="2" charset="-122"/>
              </a:rPr>
              <a:t>出去玩的时候，我不小心把手表弄丢了，这块手表是妈妈送我的生日礼物。我特别喜欢这块表，丢了我感到好心疼！我的同桌小强说：“你不用着急。回去告诉妈妈，妈妈不会责怪你的，如果非常喜欢，可以让妈妈再给你买一块，以后玩的时候要小心的，保护好它。”我听了不再那么难受了。</a:t>
            </a:r>
            <a:endParaRPr lang="zh-CN" altLang="zh-CN" sz="2400">
              <a:latin typeface="华文楷体" panose="02010600040101010101" charset="-122"/>
              <a:ea typeface="华文楷体" panose="02010600040101010101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内容占位符 2"/>
          <p:cNvSpPr>
            <a:spLocks noGrp="1"/>
          </p:cNvSpPr>
          <p:nvPr>
            <p:ph idx="1"/>
          </p:nvPr>
        </p:nvSpPr>
        <p:spPr>
          <a:xfrm>
            <a:off x="612775" y="984250"/>
            <a:ext cx="7918450" cy="4527550"/>
          </a:xfrm>
          <a:noFill/>
          <a:ln>
            <a:noFill/>
          </a:ln>
        </p:spPr>
        <p:txBody>
          <a:bodyPr lIns="91440" tIns="45720" rIns="91440" bIns="45720" anchor="t" anchorCtr="0"/>
          <a:p>
            <a:pPr marL="0" indent="60960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b="1">
                <a:latin typeface="华文楷体" panose="02010600040101010101" charset="-122"/>
                <a:ea typeface="华文楷体" panose="02010600040101010101" charset="-122"/>
                <a:sym typeface="宋体" panose="02010600030101010101" pitchFamily="2" charset="-122"/>
              </a:rPr>
              <a:t>示例四：</a:t>
            </a:r>
            <a:r>
              <a:rPr lang="zh-CN" altLang="zh-CN" sz="2400">
                <a:latin typeface="华文楷体" panose="02010600040101010101" charset="-122"/>
                <a:ea typeface="华文楷体" panose="02010600040101010101" charset="-122"/>
                <a:sym typeface="宋体" panose="02010600030101010101" pitchFamily="2" charset="-122"/>
              </a:rPr>
              <a:t>我丢了订杂志的20元钱，王老师说：“你不用着急。我已经帮你先垫付了订杂志的钱。我还打电话给了你的爸爸，他不会责骂你的。”听后我不再那么担心了。</a:t>
            </a:r>
            <a:endParaRPr lang="zh-CN" altLang="zh-CN" sz="2400">
              <a:latin typeface="华文楷体" panose="02010600040101010101" charset="-122"/>
              <a:ea typeface="华文楷体" panose="02010600040101010101" charset="-122"/>
              <a:sym typeface="宋体" panose="02010600030101010101" pitchFamily="2" charset="-122"/>
            </a:endParaRPr>
          </a:p>
          <a:p>
            <a:pPr marL="0" indent="60960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zh-CN" sz="2400" b="1">
                <a:latin typeface="华文楷体" panose="02010600040101010101" charset="-122"/>
                <a:ea typeface="华文楷体" panose="02010600040101010101" charset="-122"/>
                <a:sym typeface="宋体" panose="02010600030101010101" pitchFamily="2" charset="-122"/>
              </a:rPr>
              <a:t>示例五：</a:t>
            </a:r>
            <a:r>
              <a:rPr lang="zh-CN" altLang="zh-CN" sz="2400">
                <a:latin typeface="华文楷体" panose="02010600040101010101" charset="-122"/>
                <a:ea typeface="华文楷体" panose="02010600040101010101" charset="-122"/>
                <a:sym typeface="宋体" panose="02010600030101010101" pitchFamily="2" charset="-122"/>
              </a:rPr>
              <a:t>我想来总结一下如何安慰他人：1.要了解对方烦心的是什么，然后再想出不需要为此烦心的理由，以此来劝对方。2.开头可用上“不要难过、不要伤心”等语言。3.安慰时要真心实意。</a:t>
            </a:r>
            <a:endParaRPr lang="zh-CN" altLang="zh-CN" sz="2400">
              <a:latin typeface="华文楷体" panose="02010600040101010101" charset="-122"/>
              <a:ea typeface="华文楷体" panose="02010600040101010101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charRg st="76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5">
                                            <p:txEl>
                                              <p:charRg st="76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5">
                                            <p:txEl>
                                              <p:charRg st="76" end="16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内容占位符 4"/>
          <p:cNvSpPr>
            <a:spLocks noGrp="1"/>
          </p:cNvSpPr>
          <p:nvPr>
            <p:ph idx="1"/>
          </p:nvPr>
        </p:nvSpPr>
        <p:spPr>
          <a:xfrm>
            <a:off x="457200" y="784225"/>
            <a:ext cx="8229600" cy="4525963"/>
          </a:xfrm>
          <a:noFill/>
          <a:ln>
            <a:noFill/>
          </a:ln>
        </p:spPr>
        <p:txBody>
          <a:bodyPr lIns="91440" tIns="45720" rIns="91440" bIns="45720" anchor="t" anchorCtr="0"/>
          <a:p>
            <a:pPr marL="0" indent="0">
              <a:buNone/>
            </a:pPr>
            <a:r>
              <a:rPr lang="en-US" altLang="zh-CN"/>
              <a:t>       </a:t>
            </a:r>
            <a:endParaRPr lang="en-US" altLang="zh-CN"/>
          </a:p>
          <a:p>
            <a:pPr marL="0" indent="0">
              <a:buNone/>
            </a:pPr>
            <a:r>
              <a:rPr lang="en-US" altLang="zh-CN"/>
              <a:t>       </a:t>
            </a:r>
            <a:endParaRPr lang="en-US" altLang="zh-CN"/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/>
              <a:t>     </a:t>
            </a:r>
            <a:r>
              <a:rPr lang="zh-CN" altLang="en-US" sz="2800"/>
              <a:t>  把你今天和同学交流的内容写成一篇作文，写写你对安慰他人的心得体会。</a:t>
            </a:r>
            <a:endParaRPr lang="zh-CN" altLang="en-US" sz="2800"/>
          </a:p>
        </p:txBody>
      </p:sp>
      <p:sp>
        <p:nvSpPr>
          <p:cNvPr id="6" name="圆角矩形 5"/>
          <p:cNvSpPr/>
          <p:nvPr/>
        </p:nvSpPr>
        <p:spPr>
          <a:xfrm>
            <a:off x="446088" y="1004888"/>
            <a:ext cx="2679700" cy="655638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 fontAlgn="auto"/>
            <a:endParaRPr lang="zh-CN" altLang="en-US" strike="noStrike" noProof="1"/>
          </a:p>
        </p:txBody>
      </p:sp>
      <p:sp>
        <p:nvSpPr>
          <p:cNvPr id="12291" name="文本框 9"/>
          <p:cNvSpPr txBox="1"/>
          <p:nvPr/>
        </p:nvSpPr>
        <p:spPr>
          <a:xfrm>
            <a:off x="1174750" y="1049338"/>
            <a:ext cx="1920875" cy="584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3200" b="1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针对训练</a:t>
            </a:r>
            <a:endParaRPr lang="zh-CN" altLang="zh-CN" sz="3200" b="1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12292" name="内容占位符 3" descr="练习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6088" y="1003300"/>
            <a:ext cx="657225" cy="657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3" name="图片 1" descr="~]{OIPJ1`KEOX%@0M}FSB[K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713" y="3297238"/>
            <a:ext cx="2832100" cy="2117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1046</Words>
  <Application>WPS 演示</Application>
  <PresentationFormat>在屏幕上显示</PresentationFormat>
  <Paragraphs>39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Arial Unicode MS</vt:lpstr>
      <vt:lpstr>Calibri</vt:lpstr>
      <vt:lpstr>黑体</vt:lpstr>
      <vt:lpstr>Brush Script MT</vt:lpstr>
      <vt:lpstr>Courier New</vt:lpstr>
      <vt:lpstr>华文琥珀</vt:lpstr>
      <vt:lpstr>华文彩云</vt:lpstr>
      <vt:lpstr>华文宋体</vt:lpstr>
      <vt:lpstr>华文行楷</vt:lpstr>
      <vt:lpstr>华文细黑</vt:lpstr>
      <vt:lpstr>宋体-PUA</vt:lpstr>
      <vt:lpstr>幼圆</vt:lpstr>
      <vt:lpstr>楷体_GB2312</vt:lpstr>
      <vt:lpstr>新宋体</vt:lpstr>
      <vt:lpstr>方正小标宋_GBK</vt:lpstr>
      <vt:lpstr>仿宋_GB2312</vt:lpstr>
      <vt:lpstr>仿宋</vt:lpstr>
      <vt:lpstr>华文楷体</vt:lpstr>
      <vt:lpstr>Calibri Light</vt:lpstr>
      <vt:lpstr>Segoe Print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qwe</cp:lastModifiedBy>
  <cp:revision>58</cp:revision>
  <dcterms:created xsi:type="dcterms:W3CDTF">2018-02-05T08:28:46Z</dcterms:created>
  <dcterms:modified xsi:type="dcterms:W3CDTF">2021-10-12T13:20:36Z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30820AE84CA0407CB30C907CBE1922DE</vt:lpwstr>
  </property>
</Properties>
</file>